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303" r:id="rId2"/>
    <p:sldId id="256" r:id="rId3"/>
    <p:sldId id="319" r:id="rId4"/>
    <p:sldId id="323" r:id="rId5"/>
    <p:sldId id="356" r:id="rId6"/>
    <p:sldId id="265" r:id="rId7"/>
    <p:sldId id="324" r:id="rId8"/>
    <p:sldId id="354" r:id="rId9"/>
    <p:sldId id="358" r:id="rId10"/>
    <p:sldId id="306" r:id="rId11"/>
    <p:sldId id="307" r:id="rId12"/>
    <p:sldId id="325" r:id="rId13"/>
    <p:sldId id="273" r:id="rId14"/>
    <p:sldId id="326" r:id="rId15"/>
    <p:sldId id="262" r:id="rId16"/>
    <p:sldId id="327" r:id="rId17"/>
    <p:sldId id="355" r:id="rId18"/>
    <p:sldId id="329" r:id="rId19"/>
    <p:sldId id="280" r:id="rId20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Karla" panose="020B060402020202020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</p:embeddedFont>
    <p:embeddedFont>
      <p:font typeface="Roboto Light" panose="02000000000000000000" pitchFamily="2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5B6D51-88B8-4D27-A641-E2DF3F9C4CD6}">
  <a:tblStyle styleId="{0F5B6D51-88B8-4D27-A641-E2DF3F9C4C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3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920376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9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49" cy="4605576"/>
          </a:xfrm>
          <a:prstGeom prst="rect">
            <a:avLst/>
          </a:prstGeom>
        </p:spPr>
        <p:txBody>
          <a:bodyPr lIns="99059" tIns="99059" rIns="99059" bIns="99059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22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5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39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6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9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64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49" cy="4605576"/>
          </a:xfrm>
          <a:prstGeom prst="rect">
            <a:avLst/>
          </a:prstGeom>
        </p:spPr>
        <p:txBody>
          <a:bodyPr lIns="99059" tIns="99059" rIns="99059" bIns="99059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845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40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92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439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16120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105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1" r:id="rId5"/>
    <p:sldLayoutId id="2147483662" r:id="rId6"/>
    <p:sldLayoutId id="214748366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277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Calendarização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463776" cy="495383"/>
          </a:xfrm>
        </p:spPr>
        <p:txBody>
          <a:bodyPr/>
          <a:lstStyle/>
          <a:p>
            <a:r>
              <a:rPr lang="en-US" dirty="0">
                <a:latin typeface="Calibri Light (Títulos)"/>
              </a:rPr>
              <a:t>DESENVOLVIMENTO E PLANEAMETO</a:t>
            </a:r>
            <a:endParaRPr lang="en-US" sz="2400" dirty="0">
              <a:latin typeface="Calibri Light (Títulos)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62000" y="2907031"/>
            <a:ext cx="195604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2903986" y="2907031"/>
            <a:ext cx="1956043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5045971" y="2907031"/>
            <a:ext cx="195604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 bwMode="auto">
          <a:xfrm>
            <a:off x="7187957" y="2907031"/>
            <a:ext cx="19560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 bwMode="auto">
          <a:xfrm>
            <a:off x="604023" y="2841370"/>
            <a:ext cx="170234" cy="1702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2725897" y="2841370"/>
            <a:ext cx="170234" cy="1702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4867883" y="2841370"/>
            <a:ext cx="170234" cy="1702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>
            <a:off x="7008364" y="2841370"/>
            <a:ext cx="170234" cy="170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2934231" y="2961178"/>
            <a:ext cx="1865307" cy="9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Títulos)"/>
              </a:rPr>
              <a:t>Sprint Planning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Releitura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do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enunciado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pelos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membros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planeamento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na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plataforma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JIRA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811014" y="3011604"/>
            <a:ext cx="0" cy="11854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nhaltsplatzhalter 4"/>
          <p:cNvSpPr txBox="1">
            <a:spLocks/>
          </p:cNvSpPr>
          <p:nvPr/>
        </p:nvSpPr>
        <p:spPr>
          <a:xfrm>
            <a:off x="1752600" y="2959928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Títulos)"/>
              </a:rPr>
              <a:t>19/04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alibri Light (Títulos)"/>
            </a:endParaRP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7207007" y="2961178"/>
            <a:ext cx="1865306" cy="144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 Light (Títulos)"/>
              </a:rPr>
              <a:t>User Story 2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Desenvolvimento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dos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mesmos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processos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mencionados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anteriormente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para a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segunda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terceira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user stories de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cada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membro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083790" y="3011604"/>
            <a:ext cx="0" cy="118540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nhaltsplatzhalter 4"/>
          <p:cNvSpPr txBox="1">
            <a:spLocks/>
          </p:cNvSpPr>
          <p:nvPr/>
        </p:nvSpPr>
        <p:spPr>
          <a:xfrm>
            <a:off x="6025376" y="2959928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 Light (Títulos)"/>
              </a:rPr>
              <a:t>26/04</a:t>
            </a:r>
            <a:endParaRPr lang="en-US" sz="1000" dirty="0">
              <a:solidFill>
                <a:schemeClr val="bg2">
                  <a:lumMod val="40000"/>
                  <a:lumOff val="60000"/>
                </a:schemeClr>
              </a:solidFill>
              <a:latin typeface="Calibri Light (Títulos)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952392" y="1655961"/>
            <a:ext cx="0" cy="118540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nhaltsplatzhalter 4"/>
          <p:cNvSpPr txBox="1">
            <a:spLocks/>
          </p:cNvSpPr>
          <p:nvPr/>
        </p:nvSpPr>
        <p:spPr>
          <a:xfrm>
            <a:off x="5045970" y="1589578"/>
            <a:ext cx="1914603" cy="12179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Títulos)"/>
              </a:rPr>
              <a:t>User Story 1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Desenvolvimento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diagramas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,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implementação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código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 de testes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unitários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para a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primeira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user story de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cada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membro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3864340" y="1588328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Títulos)"/>
              </a:rPr>
              <a:t>20/04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Calibri Light (Títulos)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685800" y="2419350"/>
            <a:ext cx="0" cy="4220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nhaltsplatzhalter 4"/>
          <p:cNvSpPr txBox="1">
            <a:spLocks/>
          </p:cNvSpPr>
          <p:nvPr/>
        </p:nvSpPr>
        <p:spPr>
          <a:xfrm>
            <a:off x="218201" y="2065263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Títulos)"/>
              </a:rPr>
              <a:t>COMEÇO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Calibri Light (Títulos)"/>
            </a:endParaRPr>
          </a:p>
        </p:txBody>
      </p:sp>
    </p:spTree>
    <p:extLst>
      <p:ext uri="{BB962C8B-B14F-4D97-AF65-F5344CB8AC3E}">
        <p14:creationId xmlns:p14="http://schemas.microsoft.com/office/powerpoint/2010/main" val="11947955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/>
      <p:bldP spid="43" grpId="0"/>
      <p:bldP spid="44" grpId="0"/>
      <p:bldP spid="46" grpId="0"/>
      <p:bldP spid="48" grpId="0"/>
      <p:bldP spid="49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6397548" y="2907031"/>
            <a:ext cx="195604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Calendarização</a:t>
            </a:r>
            <a:r>
              <a:rPr lang="en-US" dirty="0"/>
              <a:t> das </a:t>
            </a:r>
            <a:r>
              <a:rPr lang="en-US" dirty="0" err="1"/>
              <a:t>Etapas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 Light (Títulos)"/>
              </a:rPr>
              <a:t>Processo</a:t>
            </a:r>
            <a:r>
              <a:rPr lang="en-US" dirty="0">
                <a:latin typeface="Calibri Light (Títulos)"/>
              </a:rPr>
              <a:t> de </a:t>
            </a:r>
            <a:r>
              <a:rPr lang="en-US" dirty="0" err="1">
                <a:latin typeface="Calibri Light (Títulos)"/>
              </a:rPr>
              <a:t>Criação</a:t>
            </a:r>
            <a:r>
              <a:rPr lang="en-US" dirty="0">
                <a:latin typeface="Calibri Light (Títulos)"/>
              </a:rPr>
              <a:t> do </a:t>
            </a:r>
            <a:r>
              <a:rPr lang="en-US" dirty="0" err="1">
                <a:latin typeface="Calibri Light (Títulos)"/>
              </a:rPr>
              <a:t>Projeto</a:t>
            </a:r>
            <a:endParaRPr lang="en-US" dirty="0">
              <a:latin typeface="Calibri Light (Títulos)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-9525" y="2907031"/>
            <a:ext cx="1956043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2132461" y="2907031"/>
            <a:ext cx="1956043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 bwMode="auto">
          <a:xfrm>
            <a:off x="4274446" y="2907031"/>
            <a:ext cx="1956043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1954372" y="2841370"/>
            <a:ext cx="170234" cy="170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4096358" y="2841370"/>
            <a:ext cx="170234" cy="1702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>
            <a:off x="6236839" y="2841370"/>
            <a:ext cx="170234" cy="1702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2162706" y="2961178"/>
            <a:ext cx="1742832" cy="12179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Calibri Light (Títulos)"/>
              </a:rPr>
              <a:t>Ponto de </a:t>
            </a:r>
            <a:r>
              <a:rPr lang="en-US" sz="1400" b="1" dirty="0" err="1">
                <a:solidFill>
                  <a:schemeClr val="bg1">
                    <a:lumMod val="85000"/>
                  </a:schemeClr>
                </a:solidFill>
                <a:latin typeface="Calibri Light (Títulos)"/>
              </a:rPr>
              <a:t>Situação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pt-PT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Reunião para determinação as funcionalidades em progresso, entreajuda entre membros mais atrasados/adiantados.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039489" y="3011604"/>
            <a:ext cx="0" cy="118540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nhaltsplatzhalter 4"/>
          <p:cNvSpPr txBox="1">
            <a:spLocks/>
          </p:cNvSpPr>
          <p:nvPr/>
        </p:nvSpPr>
        <p:spPr>
          <a:xfrm>
            <a:off x="981075" y="2959928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Calibri Light (Títulos)"/>
              </a:rPr>
              <a:t>03/05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alibri Light (Títulos)"/>
            </a:endParaRP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6435482" y="2961178"/>
            <a:ext cx="1637769" cy="9871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B7B7B7"/>
                </a:solidFill>
                <a:latin typeface="Calibri Light (Títulos)"/>
              </a:rPr>
              <a:t>Sprint Review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Elaboração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da Sprint Review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onde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se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discutiu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possiveis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melhoramentos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6312265" y="3011604"/>
            <a:ext cx="0" cy="118540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nhaltsplatzhalter 4"/>
          <p:cNvSpPr txBox="1">
            <a:spLocks/>
          </p:cNvSpPr>
          <p:nvPr/>
        </p:nvSpPr>
        <p:spPr>
          <a:xfrm>
            <a:off x="5253851" y="2959928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Títulos)"/>
              </a:rPr>
              <a:t>08/05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alibri Light (Títulos)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180867" y="1655961"/>
            <a:ext cx="0" cy="1185409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nhaltsplatzhalter 4"/>
          <p:cNvSpPr txBox="1">
            <a:spLocks/>
          </p:cNvSpPr>
          <p:nvPr/>
        </p:nvSpPr>
        <p:spPr>
          <a:xfrm>
            <a:off x="4274446" y="1589578"/>
            <a:ext cx="1637769" cy="75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Títulos)"/>
              </a:rPr>
              <a:t>Testes e Bug Fixes</a:t>
            </a:r>
            <a:br>
              <a:rPr lang="en-US" sz="1400" b="1" dirty="0">
                <a:solidFill>
                  <a:schemeClr val="accent1"/>
                </a:solidFill>
                <a:latin typeface="+mj-lt"/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Testes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globais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da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aplicação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correção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de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erros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3092815" y="1588328"/>
            <a:ext cx="935198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Títulos)"/>
              </a:rPr>
              <a:t>06/05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Calibri Light (Títulos)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264070" y="2841370"/>
            <a:ext cx="170234" cy="17023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350416" y="2419350"/>
            <a:ext cx="0" cy="4220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4"/>
          <p:cNvSpPr txBox="1">
            <a:spLocks/>
          </p:cNvSpPr>
          <p:nvPr/>
        </p:nvSpPr>
        <p:spPr>
          <a:xfrm>
            <a:off x="7742504" y="2063461"/>
            <a:ext cx="1213365" cy="2897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 (Títulos)"/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1215025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/>
      <p:bldP spid="43" grpId="0"/>
      <p:bldP spid="44" grpId="0"/>
      <p:bldP spid="46" grpId="0"/>
      <p:bldP spid="48" grpId="0"/>
      <p:bldP spid="49" grpId="0"/>
      <p:bldP spid="28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Equipa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METODOLOGIA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1868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METODOLOGIA</a:t>
            </a:r>
            <a:r>
              <a:rPr lang="en" dirty="0"/>
              <a:t> DE TRABALHO DE EQUIPA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4004250" y="1063675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PT" dirty="0" err="1">
                <a:solidFill>
                  <a:srgbClr val="FFFFFF"/>
                </a:solidFill>
                <a:latin typeface="Karla"/>
                <a:ea typeface="Karla"/>
                <a:cs typeface="Karla"/>
              </a:rPr>
              <a:t>Daily</a:t>
            </a:r>
            <a:r>
              <a:rPr lang="pt-PT" dirty="0">
                <a:solidFill>
                  <a:srgbClr val="FFFFFF"/>
                </a:solidFill>
                <a:latin typeface="Karla"/>
                <a:ea typeface="Karla"/>
                <a:cs typeface="Karla"/>
              </a:rPr>
              <a:t> Meetings</a:t>
            </a:r>
          </a:p>
        </p:txBody>
      </p:sp>
      <p:grpSp>
        <p:nvGrpSpPr>
          <p:cNvPr id="312" name="Shape 312"/>
          <p:cNvGrpSpPr/>
          <p:nvPr/>
        </p:nvGrpSpPr>
        <p:grpSpPr>
          <a:xfrm>
            <a:off x="5628299" y="1819925"/>
            <a:ext cx="376898" cy="330345"/>
            <a:chOff x="5323499" y="1591325"/>
            <a:chExt cx="376898" cy="330345"/>
          </a:xfrm>
        </p:grpSpPr>
        <p:sp>
          <p:nvSpPr>
            <p:cNvPr id="313" name="Shape 313"/>
            <p:cNvSpPr/>
            <p:nvPr/>
          </p:nvSpPr>
          <p:spPr>
            <a:xfrm rot="5400000">
              <a:off x="5385398" y="1606670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 rot="5400000">
              <a:off x="5325899" y="1588924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5" name="Shape 315"/>
          <p:cNvGrpSpPr/>
          <p:nvPr/>
        </p:nvGrpSpPr>
        <p:grpSpPr>
          <a:xfrm>
            <a:off x="5628299" y="3014072"/>
            <a:ext cx="376898" cy="330345"/>
            <a:chOff x="5323499" y="1591325"/>
            <a:chExt cx="376898" cy="330345"/>
          </a:xfrm>
        </p:grpSpPr>
        <p:sp>
          <p:nvSpPr>
            <p:cNvPr id="316" name="Shape 316"/>
            <p:cNvSpPr/>
            <p:nvPr/>
          </p:nvSpPr>
          <p:spPr>
            <a:xfrm rot="5400000">
              <a:off x="5385398" y="1606670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rot="5400000">
              <a:off x="5325899" y="1588924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/>
          <p:nvPr/>
        </p:nvSpPr>
        <p:spPr>
          <a:xfrm>
            <a:off x="4004250" y="2257822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PT" dirty="0">
                <a:solidFill>
                  <a:srgbClr val="FFFFFF"/>
                </a:solidFill>
                <a:latin typeface="Karla"/>
                <a:ea typeface="Karla"/>
                <a:cs typeface="Karla"/>
              </a:rPr>
              <a:t>Ajuda Mútua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004250" y="3451970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pt-PT" dirty="0">
                <a:solidFill>
                  <a:srgbClr val="FFFFFF"/>
                </a:solidFill>
                <a:latin typeface="Karla"/>
                <a:ea typeface="Karla"/>
                <a:cs typeface="Karla"/>
              </a:rPr>
              <a:t>Feedback</a:t>
            </a:r>
            <a:r>
              <a:rPr lang="pt-PT" b="1" dirty="0"/>
              <a:t> </a:t>
            </a:r>
            <a:r>
              <a:rPr lang="pt-PT" dirty="0">
                <a:solidFill>
                  <a:srgbClr val="FFFFFF"/>
                </a:solidFill>
                <a:latin typeface="Karla"/>
                <a:ea typeface="Karla"/>
                <a:cs typeface="Karla"/>
              </a:rPr>
              <a:t>Contínuo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749581" y="3409803"/>
            <a:ext cx="408207" cy="465260"/>
            <a:chOff x="4630125" y="278900"/>
            <a:chExt cx="400675" cy="456675"/>
          </a:xfrm>
        </p:grpSpPr>
        <p:sp>
          <p:nvSpPr>
            <p:cNvPr id="321" name="Shape 32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9A0D746B-2C79-403B-BFAF-F092E094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Produto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QUALIDADE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87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90000">
              <a:schemeClr val="tx1"/>
            </a:gs>
          </a:gsLst>
          <a:lin ang="5400000" scaled="1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 idx="4294967295"/>
          </p:nvPr>
        </p:nvSpPr>
        <p:spPr>
          <a:xfrm>
            <a:off x="754916" y="2509838"/>
            <a:ext cx="6523038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QUALIDADE DO </a:t>
            </a:r>
            <a:r>
              <a:rPr lang="en" sz="3600" dirty="0">
                <a:solidFill>
                  <a:schemeClr val="tx1"/>
                </a:solidFill>
              </a:rPr>
              <a:t>PRODUTO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4294967295"/>
          </p:nvPr>
        </p:nvSpPr>
        <p:spPr>
          <a:xfrm>
            <a:off x="754916" y="3679825"/>
            <a:ext cx="6896100" cy="7858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pt-PT" dirty="0"/>
              <a:t>O produto desenvolvido pela equipa apresenta bastante qualidade e detalhe, seguindo todas as regras de negócio especificadas pelo cliente, seguindo os padrões de engenharia definidos.</a:t>
            </a:r>
          </a:p>
        </p:txBody>
      </p:sp>
      <p:grpSp>
        <p:nvGrpSpPr>
          <p:cNvPr id="125" name="Shape 125"/>
          <p:cNvGrpSpPr/>
          <p:nvPr/>
        </p:nvGrpSpPr>
        <p:grpSpPr>
          <a:xfrm>
            <a:off x="925037" y="1771263"/>
            <a:ext cx="664652" cy="1053756"/>
            <a:chOff x="6718575" y="2318625"/>
            <a:chExt cx="256950" cy="407375"/>
          </a:xfrm>
        </p:grpSpPr>
        <p:sp>
          <p:nvSpPr>
            <p:cNvPr id="126" name="Shape 12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32EEC1D-C76F-4DCF-A932-4C3239EE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Esperados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>
                    <a:lumMod val="50000"/>
                  </a:schemeClr>
                </a:solidFill>
              </a:rPr>
              <a:t>Resultados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8301" y="1960300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RESULTADOS </a:t>
            </a:r>
            <a:r>
              <a:rPr lang="en" dirty="0">
                <a:solidFill>
                  <a:schemeClr val="tx1"/>
                </a:solidFill>
              </a:rPr>
              <a:t>ESPERADOS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526842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Especificar Colaboradores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Criar Equipas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Adicionar Colaborador a Equipa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Especificar Catálogos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Especificar Serviços, permitindo guardar como de </a:t>
            </a:r>
            <a:r>
              <a:rPr lang="pt-PT" dirty="0" err="1"/>
              <a:t>Drafts</a:t>
            </a:r>
            <a:endParaRPr lang="pt-PT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Pesquisar Catálogos e Serviços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PT" dirty="0"/>
              <a:t>Inicializar a Aplicação com Informação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pt-PT" dirty="0"/>
          </a:p>
        </p:txBody>
      </p:sp>
      <p:grpSp>
        <p:nvGrpSpPr>
          <p:cNvPr id="163" name="Shape 163"/>
          <p:cNvGrpSpPr/>
          <p:nvPr/>
        </p:nvGrpSpPr>
        <p:grpSpPr>
          <a:xfrm>
            <a:off x="927978" y="1396874"/>
            <a:ext cx="429606" cy="377755"/>
            <a:chOff x="1929775" y="320925"/>
            <a:chExt cx="423800" cy="372650"/>
          </a:xfrm>
        </p:grpSpPr>
        <p:sp>
          <p:nvSpPr>
            <p:cNvPr id="164" name="Shape 16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2" name="Imagem 2">
            <a:extLst>
              <a:ext uri="{FF2B5EF4-FFF2-40B4-BE49-F238E27FC236}">
                <a16:creationId xmlns:a16="http://schemas.microsoft.com/office/drawing/2014/main" id="{A1881E9F-52C4-4A9B-8A59-35644901D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Ao Cliente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4400" b="1" dirty="0">
                <a:solidFill>
                  <a:schemeClr val="bg1">
                    <a:lumMod val="50000"/>
                  </a:schemeClr>
                </a:solidFill>
              </a:rPr>
              <a:t>DEMONSTRAÇÃO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691111" y="1963738"/>
            <a:ext cx="4530725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OBRIGADO!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ubTitle" idx="4294967295"/>
          </p:nvPr>
        </p:nvSpPr>
        <p:spPr>
          <a:xfrm>
            <a:off x="691111" y="3163888"/>
            <a:ext cx="4530725" cy="7842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Perguntas?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body" idx="4294967295"/>
          </p:nvPr>
        </p:nvSpPr>
        <p:spPr>
          <a:xfrm>
            <a:off x="691111" y="3835400"/>
            <a:ext cx="4530725" cy="10080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Questione-nos se tiver dúvidas.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1483773" y="2113065"/>
            <a:ext cx="432176" cy="432176"/>
            <a:chOff x="1278900" y="2333250"/>
            <a:chExt cx="381175" cy="381175"/>
          </a:xfrm>
        </p:grpSpPr>
        <p:sp>
          <p:nvSpPr>
            <p:cNvPr id="395" name="Shape 39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F94EBC0-5966-43F9-8F67-55BE2248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392" grpId="0" build="p"/>
      <p:bldP spid="39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40000" t="-9000" r="-40000" b="-9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5"/>
          <p:cNvSpPr txBox="1">
            <a:spLocks/>
          </p:cNvSpPr>
          <p:nvPr/>
        </p:nvSpPr>
        <p:spPr>
          <a:xfrm>
            <a:off x="484797" y="3157596"/>
            <a:ext cx="4113823" cy="11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Helpdesk aService</a:t>
            </a:r>
            <a:endParaRPr lang="en" dirty="0"/>
          </a:p>
        </p:txBody>
      </p:sp>
      <p:sp>
        <p:nvSpPr>
          <p:cNvPr id="7" name="Shape 65">
            <a:extLst>
              <a:ext uri="{FF2B5EF4-FFF2-40B4-BE49-F238E27FC236}">
                <a16:creationId xmlns:a16="http://schemas.microsoft.com/office/drawing/2014/main" id="{5C0D2291-2C46-400A-8AF3-94C0B505AC5C}"/>
              </a:ext>
            </a:extLst>
          </p:cNvPr>
          <p:cNvSpPr txBox="1">
            <a:spLocks/>
          </p:cNvSpPr>
          <p:nvPr/>
        </p:nvSpPr>
        <p:spPr>
          <a:xfrm>
            <a:off x="484797" y="3655490"/>
            <a:ext cx="4274928" cy="11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/>
              <a:t>IPP | ISEP | LEI | 2º ANO | LAPR4 | MAIO 2021</a:t>
            </a:r>
            <a:br>
              <a:rPr lang="en" sz="1400" dirty="0"/>
            </a:br>
            <a:r>
              <a:rPr lang="en" sz="1400" dirty="0"/>
              <a:t>1190424 | 1190682 | 1190740 | 1190967 | 1191460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381000" y="611308"/>
            <a:ext cx="8368363" cy="173255"/>
          </a:xfrm>
        </p:spPr>
        <p:txBody>
          <a:bodyPr/>
          <a:lstStyle/>
          <a:p>
            <a:r>
              <a:rPr lang="en-US" dirty="0"/>
              <a:t>Lista de </a:t>
            </a:r>
            <a:r>
              <a:rPr lang="en-US" dirty="0" err="1"/>
              <a:t>Conteúdos</a:t>
            </a:r>
            <a:r>
              <a:rPr lang="en-US" dirty="0"/>
              <a:t> a </a:t>
            </a:r>
            <a:r>
              <a:rPr lang="en-US" dirty="0" err="1"/>
              <a:t>Apresentar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177803"/>
            <a:ext cx="8368363" cy="495383"/>
          </a:xfrm>
        </p:spPr>
        <p:txBody>
          <a:bodyPr/>
          <a:lstStyle/>
          <a:p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Índice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289" y="869659"/>
            <a:ext cx="762000" cy="6088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1" y="869659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95289" y="1563061"/>
            <a:ext cx="762000" cy="608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2</a:t>
            </a:r>
            <a:endParaRPr lang="en-US" sz="2400" b="1" dirty="0"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43001" y="1563061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95289" y="2256465"/>
            <a:ext cx="762000" cy="60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3</a:t>
            </a:r>
            <a:endParaRPr lang="en-US" sz="2400" b="1" dirty="0">
              <a:latin typeface="+mj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43001" y="2256465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5289" y="2949869"/>
            <a:ext cx="762000" cy="608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4</a:t>
            </a:r>
            <a:endParaRPr lang="en-US" sz="2400" b="1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43001" y="2949869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95289" y="3643272"/>
            <a:ext cx="762000" cy="6088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400" b="1" dirty="0">
                <a:latin typeface="+mj-lt"/>
              </a:rPr>
              <a:t>5</a:t>
            </a:r>
            <a:endParaRPr lang="en-US" sz="2400" b="1" dirty="0">
              <a:latin typeface="+mj-l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43001" y="3643272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1316962" y="1081743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OBJETIVOS DO SISTEMA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1316962" y="1775147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DESENVOLVIMENTO E PLANEAMETO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1316962" y="2468551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METEDOLOGIA DE TRABALHO DE EQUIPA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>
            <a:off x="1316962" y="3161955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QUALIDADE DO PRODUTO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8" name="Inhaltsplatzhalter 4"/>
          <p:cNvSpPr txBox="1">
            <a:spLocks/>
          </p:cNvSpPr>
          <p:nvPr/>
        </p:nvSpPr>
        <p:spPr>
          <a:xfrm>
            <a:off x="1316962" y="3855356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RESULTADOS ESPERADOS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55199-4512-44EF-BF54-F9F951AFC65F}"/>
              </a:ext>
            </a:extLst>
          </p:cNvPr>
          <p:cNvSpPr/>
          <p:nvPr/>
        </p:nvSpPr>
        <p:spPr>
          <a:xfrm>
            <a:off x="395289" y="4336675"/>
            <a:ext cx="762000" cy="6088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400" b="1" dirty="0">
                <a:latin typeface="+mj-lt"/>
              </a:rPr>
              <a:t>6</a:t>
            </a:r>
            <a:endParaRPr lang="en-US" sz="24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4C571-1AFF-4C0F-A2A0-99ACC39FE24B}"/>
              </a:ext>
            </a:extLst>
          </p:cNvPr>
          <p:cNvSpPr/>
          <p:nvPr/>
        </p:nvSpPr>
        <p:spPr>
          <a:xfrm>
            <a:off x="1143001" y="4336675"/>
            <a:ext cx="7600951" cy="608839"/>
          </a:xfrm>
          <a:prstGeom prst="rect">
            <a:avLst/>
          </a:prstGeom>
          <a:pattFill prst="pct75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98E44A2B-3FB7-4DFA-BF86-72BEE1B990BE}"/>
              </a:ext>
            </a:extLst>
          </p:cNvPr>
          <p:cNvSpPr txBox="1">
            <a:spLocks/>
          </p:cNvSpPr>
          <p:nvPr/>
        </p:nvSpPr>
        <p:spPr>
          <a:xfrm>
            <a:off x="1316962" y="4548759"/>
            <a:ext cx="7217439" cy="18466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4614183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4" grpId="0" animBg="1"/>
      <p:bldP spid="35" grpId="0" animBg="1"/>
      <p:bldP spid="40" grpId="0" animBg="1"/>
      <p:bldP spid="41" grpId="0" animBg="1"/>
      <p:bldP spid="46" grpId="0" animBg="1"/>
      <p:bldP spid="47" grpId="0" animBg="1"/>
      <p:bldP spid="52" grpId="0" animBg="1"/>
      <p:bldP spid="53" grpId="0" animBg="1"/>
      <p:bldP spid="24" grpId="0"/>
      <p:bldP spid="25" grpId="0"/>
      <p:bldP spid="26" grpId="0"/>
      <p:bldP spid="27" grpId="0"/>
      <p:bldP spid="28" grpId="0"/>
      <p:bldP spid="21" grpId="0" animBg="1"/>
      <p:bldP spid="22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5" name="Footer Text"/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OBJETIVOS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 Sistema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90000">
              <a:schemeClr val="tx1"/>
            </a:gs>
          </a:gsLst>
          <a:lin ang="5400000" scaled="1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pt-PT" sz="2000" dirty="0">
                <a:solidFill>
                  <a:schemeClr val="tx1"/>
                </a:solidFill>
              </a:rPr>
              <a:t>Liderança</a:t>
            </a:r>
            <a:r>
              <a:rPr lang="pt-PT" sz="2000" dirty="0"/>
              <a:t> é uma tendência de influenciar as pessoas para trabalharem </a:t>
            </a:r>
            <a:r>
              <a:rPr lang="pt-PT" sz="2000" dirty="0">
                <a:solidFill>
                  <a:schemeClr val="tx1"/>
                </a:solidFill>
              </a:rPr>
              <a:t>entusiasticamente</a:t>
            </a:r>
            <a:r>
              <a:rPr lang="pt-PT" sz="2000" dirty="0"/>
              <a:t> tendo como fim atingir os </a:t>
            </a:r>
            <a:r>
              <a:rPr lang="pt-PT" sz="2000" dirty="0">
                <a:solidFill>
                  <a:schemeClr val="tx1"/>
                </a:solidFill>
              </a:rPr>
              <a:t>objetivos identificados</a:t>
            </a:r>
            <a:r>
              <a:rPr lang="pt-PT" sz="2000" dirty="0"/>
              <a:t>. </a:t>
            </a:r>
          </a:p>
          <a:p>
            <a:pPr lvl="0">
              <a:buNone/>
            </a:pPr>
            <a:endParaRPr lang="pt-PT" sz="2000" dirty="0"/>
          </a:p>
          <a:p>
            <a:pPr lvl="0">
              <a:buNone/>
            </a:pPr>
            <a:r>
              <a:rPr lang="pt-PT" sz="2000" dirty="0"/>
              <a:t>- </a:t>
            </a:r>
            <a:r>
              <a:rPr lang="pt-PT" sz="2000" dirty="0" err="1"/>
              <a:t>Allport</a:t>
            </a:r>
            <a:r>
              <a:rPr lang="pt-PT" sz="2000" dirty="0"/>
              <a:t>, 2010</a:t>
            </a:r>
            <a:endParaRPr lang="en" sz="2000" dirty="0"/>
          </a:p>
        </p:txBody>
      </p:sp>
      <p:pic>
        <p:nvPicPr>
          <p:cNvPr id="5" name="Imagem 11">
            <a:extLst>
              <a:ext uri="{FF2B5EF4-FFF2-40B4-BE49-F238E27FC236}">
                <a16:creationId xmlns:a16="http://schemas.microsoft.com/office/drawing/2014/main" id="{2D8CBE0A-F446-4221-94ED-8CA9F991B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9000" r="-28000" b="-9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8301" y="1960300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OBJETIVOS</a:t>
            </a:r>
            <a:r>
              <a:rPr lang="en" dirty="0"/>
              <a:t> DO SISTEMA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>
              <a:buNone/>
            </a:pPr>
            <a:r>
              <a:rPr lang="pt-PT" dirty="0"/>
              <a:t>Desenvolver um sistema de gestão e suporte à prestação  de serviços e resolução de problemas com capacidade de dar resposta às necessidades de diversas organizações de diferentes setores de atuação.</a:t>
            </a:r>
          </a:p>
        </p:txBody>
      </p:sp>
      <p:grpSp>
        <p:nvGrpSpPr>
          <p:cNvPr id="163" name="Shape 163"/>
          <p:cNvGrpSpPr/>
          <p:nvPr/>
        </p:nvGrpSpPr>
        <p:grpSpPr>
          <a:xfrm>
            <a:off x="927978" y="1396874"/>
            <a:ext cx="429606" cy="377755"/>
            <a:chOff x="1929775" y="320925"/>
            <a:chExt cx="423800" cy="372650"/>
          </a:xfrm>
        </p:grpSpPr>
        <p:sp>
          <p:nvSpPr>
            <p:cNvPr id="164" name="Shape 16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429CC209-00CB-404B-A9C2-B15A51B2C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6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58" b="14258"/>
          <a:stretch>
            <a:fillRect/>
          </a:stretch>
        </p:blipFill>
        <p:spPr/>
      </p:pic>
      <p:sp>
        <p:nvSpPr>
          <p:cNvPr id="51" name="Rectangle 50"/>
          <p:cNvSpPr/>
          <p:nvPr/>
        </p:nvSpPr>
        <p:spPr bwMode="auto">
          <a:xfrm flipH="1"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3048000" y="2827102"/>
            <a:ext cx="3048000" cy="278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Planeamento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Footer Text">
            <a:extLst>
              <a:ext uri="{FF2B5EF4-FFF2-40B4-BE49-F238E27FC236}">
                <a16:creationId xmlns:a16="http://schemas.microsoft.com/office/drawing/2014/main" id="{DDBB7F28-1763-418E-B886-605E893A5B17}"/>
              </a:ext>
            </a:extLst>
          </p:cNvPr>
          <p:cNvSpPr txBox="1"/>
          <p:nvPr/>
        </p:nvSpPr>
        <p:spPr>
          <a:xfrm>
            <a:off x="0" y="2038350"/>
            <a:ext cx="9144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DESENVOLVIMENTO</a:t>
            </a:r>
            <a:endParaRPr lang="en-US" sz="4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2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3"/>
          <p:cNvSpPr txBox="1">
            <a:spLocks noGrp="1"/>
          </p:cNvSpPr>
          <p:nvPr>
            <p:ph type="title"/>
          </p:nvPr>
        </p:nvSpPr>
        <p:spPr>
          <a:xfrm>
            <a:off x="237099" y="2805725"/>
            <a:ext cx="2460833" cy="188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dirty="0"/>
              <a:t>FERRAMENTA UTILIZADA: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Jira.</a:t>
            </a:r>
          </a:p>
        </p:txBody>
      </p:sp>
      <p:pic>
        <p:nvPicPr>
          <p:cNvPr id="6" name="Imagem 11">
            <a:extLst>
              <a:ext uri="{FF2B5EF4-FFF2-40B4-BE49-F238E27FC236}">
                <a16:creationId xmlns:a16="http://schemas.microsoft.com/office/drawing/2014/main" id="{0A44C35C-64B0-4496-B149-3BA7FC57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 idx="4294967295"/>
          </p:nvPr>
        </p:nvSpPr>
        <p:spPr>
          <a:xfrm>
            <a:off x="754916" y="1739960"/>
            <a:ext cx="6523038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DIAGRAMA DE </a:t>
            </a:r>
            <a:r>
              <a:rPr lang="en" sz="3600" dirty="0">
                <a:solidFill>
                  <a:schemeClr val="tx1"/>
                </a:solidFill>
              </a:rPr>
              <a:t>GANTT</a:t>
            </a:r>
          </a:p>
        </p:txBody>
      </p:sp>
      <p:grpSp>
        <p:nvGrpSpPr>
          <p:cNvPr id="125" name="Shape 125"/>
          <p:cNvGrpSpPr/>
          <p:nvPr/>
        </p:nvGrpSpPr>
        <p:grpSpPr>
          <a:xfrm>
            <a:off x="886006" y="1030805"/>
            <a:ext cx="664652" cy="1053756"/>
            <a:chOff x="6718575" y="2318625"/>
            <a:chExt cx="256950" cy="407375"/>
          </a:xfrm>
        </p:grpSpPr>
        <p:sp>
          <p:nvSpPr>
            <p:cNvPr id="126" name="Shape 12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32EEC1D-C76F-4DCF-A932-4C3239EE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58" y="4465153"/>
            <a:ext cx="622994" cy="605296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E7C39E-2CCC-4657-8F5A-BC908F99C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06" y="2849084"/>
            <a:ext cx="6161640" cy="17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46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</TotalTime>
  <Words>353</Words>
  <Application>Microsoft Office PowerPoint</Application>
  <PresentationFormat>On-screen Show (16:9)</PresentationFormat>
  <Paragraphs>71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Wingdings</vt:lpstr>
      <vt:lpstr>Calibri Light (Títulos)</vt:lpstr>
      <vt:lpstr>Karla</vt:lpstr>
      <vt:lpstr>Montserrat</vt:lpstr>
      <vt:lpstr>Arial</vt:lpstr>
      <vt:lpstr>Calibri Light</vt:lpstr>
      <vt:lpstr>Roboto Light</vt:lpstr>
      <vt:lpstr>Cadwal template</vt:lpstr>
      <vt:lpstr>PowerPoint Presentation</vt:lpstr>
      <vt:lpstr>PowerPoint Presentation</vt:lpstr>
      <vt:lpstr>Índice</vt:lpstr>
      <vt:lpstr>PowerPoint Presentation</vt:lpstr>
      <vt:lpstr>PowerPoint Presentation</vt:lpstr>
      <vt:lpstr>OBJETIVOS DO SISTEMA</vt:lpstr>
      <vt:lpstr>PowerPoint Presentation</vt:lpstr>
      <vt:lpstr>FERRAMENTA UTILIZADA: Jira.</vt:lpstr>
      <vt:lpstr>DIAGRAMA DE GANTT</vt:lpstr>
      <vt:lpstr>DESENVOLVIMENTO E PLANEAMETO</vt:lpstr>
      <vt:lpstr>Processo de Criação do Projeto</vt:lpstr>
      <vt:lpstr>PowerPoint Presentation</vt:lpstr>
      <vt:lpstr>METODOLOGIA DE TRABALHO DE EQUIPA</vt:lpstr>
      <vt:lpstr>PowerPoint Presentation</vt:lpstr>
      <vt:lpstr>QUALIDADE DO PRODUTO</vt:lpstr>
      <vt:lpstr>PowerPoint Presentation</vt:lpstr>
      <vt:lpstr>RESULTADOS ESPERADOS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PYXIS FOR A QUITER WORLD</dc:title>
  <dc:creator>Nuno</dc:creator>
  <cp:lastModifiedBy>Pedro Santos</cp:lastModifiedBy>
  <cp:revision>59</cp:revision>
  <cp:lastPrinted>2021-05-09T18:33:17Z</cp:lastPrinted>
  <dcterms:modified xsi:type="dcterms:W3CDTF">2021-05-09T22:25:27Z</dcterms:modified>
</cp:coreProperties>
</file>